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Libre Franklin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MejnwKLSAMwSPUzN0wKQVgWAu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6a45af1d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6a45af1d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8" name="Google Shape;18;p10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Google Shape;19;p10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10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 rot="5400000">
            <a:off x="4386263" y="-719137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 rot="5400000">
            <a:off x="2839799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2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7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8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9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120587" y="978415"/>
            <a:ext cx="9906001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Times New Roman"/>
              <a:buNone/>
            </a:pPr>
            <a:r>
              <a:rPr lang="en-US" sz="30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Portfolio configuration and foreign entry</a:t>
            </a:r>
            <a:br>
              <a:rPr lang="en-US" sz="30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decisions: A juxtaposition of real options and</a:t>
            </a:r>
            <a:br>
              <a:rPr lang="en-US" sz="30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risk diversification theories</a:t>
            </a:r>
            <a:endParaRPr sz="3000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1959319" y="3200906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1800" b="0" i="0" u="none" strike="noStrike">
                <a:latin typeface="Times New Roman"/>
                <a:ea typeface="Times New Roman"/>
                <a:cs typeface="Times New Roman"/>
                <a:sym typeface="Times New Roman"/>
              </a:rPr>
              <a:t>Belderbos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i="0" u="none" strike="noStrike">
                <a:latin typeface="Times New Roman"/>
                <a:ea typeface="Times New Roman"/>
                <a:cs typeface="Times New Roman"/>
                <a:sym typeface="Times New Roman"/>
              </a:rPr>
              <a:t>Tong, and Wu (2020)</a:t>
            </a:r>
            <a:endParaRPr/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1800" i="1">
                <a:latin typeface="Times New Roman"/>
                <a:ea typeface="Times New Roman"/>
                <a:cs typeface="Times New Roman"/>
                <a:sym typeface="Times New Roman"/>
              </a:rPr>
              <a:t>Strategic Management Journal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1182" y="3966981"/>
            <a:ext cx="1880175" cy="260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 descr="Tony To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6301" y="4026226"/>
            <a:ext cx="1795846" cy="254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 descr="Shubin Wu - University of Liverpoo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37976" y="4026226"/>
            <a:ext cx="1870383" cy="2493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4802494" y="319979"/>
            <a:ext cx="291910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034887" y="5157182"/>
            <a:ext cx="10307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Question: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flexibility considerations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affect firms’ foreign entry decisions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first place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what are the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moderating factors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such considerations?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034888" y="1113641"/>
            <a:ext cx="1088002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Gap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explaining multinational firms’ foreign entry decision: prior research has primarily treated each entry as an independent event and has rarely considered that entry decisions may be affected by how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firms’ existing portfolio of overseas affiliates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configured. 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1034900" y="2404074"/>
            <a:ext cx="10478700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Multinational firms take into account the contribution that an entry into a new location makes toward </a:t>
            </a:r>
            <a:r>
              <a:rPr lang="en-US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increasing the operational flexibility of their manufacturing affiliate portfolios.</a:t>
            </a:r>
            <a:endParaRPr sz="20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options view + risk diversification theory: 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 argue that firm’s new entries depend on characteristics of the configuration of their existing affiliate portfolios.</a:t>
            </a:r>
            <a:endParaRPr sz="20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Options to switch: 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Multinational enterprises (MNEs) gain the enhanced options to switch value-added activities across internationally dispersed affiliates in case of diverging developments in labor and other input cost (Kogut &amp; Kulatilaka, 1994).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/>
        </p:nvSpPr>
        <p:spPr>
          <a:xfrm>
            <a:off x="1223817" y="5435701"/>
            <a:ext cx="10571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(H1) (“Flexibility increase”) Multinational firms are more likely to enter a new host</a:t>
            </a:r>
            <a:r>
              <a:rPr lang="en-US" sz="18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the </a:t>
            </a:r>
            <a:r>
              <a:rPr lang="en-US" sz="1800" b="1" i="1" u="sng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</a:t>
            </a:r>
            <a:r>
              <a:rPr lang="en-US" sz="1800" b="1" i="1" u="sng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i="1" u="sng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 cost developments in that host country are correlated</a:t>
            </a: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labor cost developments in the existing foreign affiliate portfolio.</a:t>
            </a:r>
            <a:endParaRPr sz="18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223817" y="856234"/>
            <a:ext cx="106545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Risk and uncertainty: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options theory offers a more formal, finer-grained approach to firm behavior under uncertainty than risk diversification theory, which focuses on risk reduction logic.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Differences between the two related </a:t>
            </a:r>
            <a:r>
              <a:rPr lang="en-US" sz="18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theories: 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whereas international diversification theory emphasizes </a:t>
            </a:r>
            <a:r>
              <a:rPr lang="en-US" sz="18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“minimizing the risk of expected return” 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the narrowing of </a:t>
            </a:r>
            <a:r>
              <a:rPr lang="en-US" sz="18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distribution of possible outcomes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real options theory highlights the capture of </a:t>
            </a:r>
            <a:r>
              <a:rPr lang="en-US" sz="18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dynamic efficiency gains 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18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upside potential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creating and exercising options “at the right place at the right time.”</a:t>
            </a:r>
            <a:endParaRPr sz="1800"/>
          </a:p>
        </p:txBody>
      </p:sp>
      <p:sp>
        <p:nvSpPr>
          <p:cNvPr id="112" name="Google Shape;112;p3"/>
          <p:cNvSpPr txBox="1"/>
          <p:nvPr/>
        </p:nvSpPr>
        <p:spPr>
          <a:xfrm>
            <a:off x="4230254" y="182730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and Hypotheses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1223817" y="2886699"/>
            <a:ext cx="106545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Correlations and Option Value</a:t>
            </a:r>
            <a:endParaRPr sz="1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value of switching options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labor cost:</a:t>
            </a:r>
            <a:endParaRPr sz="18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Labor costs development is a particularly critical consideration in international manufacturing.</a:t>
            </a:r>
            <a:endParaRPr sz="1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Efficiency driven FDI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minimize (production) costs</a:t>
            </a:r>
            <a:endParaRPr sz="18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</a:t>
            </a:r>
            <a:r>
              <a:rPr lang="en-US" sz="1800" b="1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redundancy</a:t>
            </a:r>
            <a:r>
              <a:rPr lang="en-US" sz="1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decrease </a:t>
            </a:r>
            <a:r>
              <a:rPr lang="en-US" sz="1800" b="1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correlations</a:t>
            </a:r>
            <a:r>
              <a:rPr lang="en-US" sz="1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labor costs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among the countries in which the firm operates</a:t>
            </a:r>
            <a:endParaRPr sz="1800"/>
          </a:p>
          <a:p>
            <a:pPr marL="285750" marR="0" lvl="0" indent="-158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Such switching opportunities are most salient if the environmental conditions in the various host countries in which firms operate do not develop in tune, but are uncorrelated, or negatively correlated.</a:t>
            </a:r>
            <a:endParaRPr sz="1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/>
        </p:nvSpPr>
        <p:spPr>
          <a:xfrm>
            <a:off x="1078845" y="5803740"/>
            <a:ext cx="10568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(H2) </a:t>
            </a:r>
            <a:r>
              <a:rPr lang="en-US" sz="1800" b="1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increase in labor cost level dispersion among the countries</a:t>
            </a:r>
            <a:r>
              <a:rPr lang="en-US" sz="1800" b="0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affiliate portfolio </a:t>
            </a:r>
            <a:r>
              <a:rPr lang="en-US" sz="1800" b="0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due to the entry into a host country</a:t>
            </a: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moderates</a:t>
            </a: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positive impact of flexibility increase on firms' propensity to enter the host country [Hypothesis (H1)] in an </a:t>
            </a:r>
            <a:r>
              <a:rPr lang="en-US" sz="1800" b="0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inverted U-shaped</a:t>
            </a:r>
            <a:r>
              <a:rPr lang="en-US" sz="1800" i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manner</a:t>
            </a:r>
            <a:r>
              <a:rPr lang="en-US" sz="18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4230254" y="182730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and Hypotheses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1078851" y="821200"/>
            <a:ext cx="10568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addition of a new location to the portfolio influences switching options through 1) change in portfolio-level correlations in labor costs; and 2)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change in portfolio-level dispersion in labor cost levels.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Switching options and labor cost levels differences.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dispersion in labor cost levels in the different countries in which the firm operates affiliates can shape </a:t>
            </a:r>
            <a:r>
              <a:rPr lang="en-US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effective opportunities for international production shifting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1078845" y="2053633"/>
            <a:ext cx="96399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case 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very low dispersion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there will be </a:t>
            </a:r>
            <a:r>
              <a:rPr lang="en-US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relatively little to gain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switching.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case of 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very high dispersion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the likelihood that for a given divergence in labor cost growth, there will be a meaningful change and reversal in labor cost levels </a:t>
            </a:r>
            <a:r>
              <a:rPr lang="en-US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calling for switching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is small.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 country locations are not effective substitutes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(large differences in worker skills, productivity, production techniques, and product quality. 🡪switching costs in terms of additional training or adaptations in the production process are overly high.</a:t>
            </a:r>
            <a:endParaRPr/>
          </a:p>
        </p:txBody>
      </p:sp>
      <p:sp>
        <p:nvSpPr>
          <p:cNvPr id="122" name="Google Shape;122;p4"/>
          <p:cNvSpPr txBox="1"/>
          <p:nvPr/>
        </p:nvSpPr>
        <p:spPr>
          <a:xfrm>
            <a:off x="1078845" y="4133357"/>
            <a:ext cx="108711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change in the portfolio-level dispersion 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moderator: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low levels of labor cost dispersion increase due to an entry, switching opportunities are enhanced, as the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in dispersion creates larger benefits of switching.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dispersion increase </a:t>
            </a:r>
            <a:r>
              <a:rPr lang="en-US" sz="18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passes a certain threshold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switching opportunities are likely to decrease because this dispersion implies differences in production techniques and skill levels that are too large to allow for flexibility.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/>
        </p:nvSpPr>
        <p:spPr>
          <a:xfrm>
            <a:off x="1264023" y="2331042"/>
            <a:ext cx="1042732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(H3) The positive impact of flexibility increase on firms' propensity to enter a host country [Hypothesis (H1)] is </a:t>
            </a:r>
            <a:r>
              <a:rPr lang="en-US" sz="20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negatively moderated</a:t>
            </a:r>
            <a:r>
              <a:rPr lang="en-US" sz="20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</a:t>
            </a:r>
            <a:r>
              <a:rPr lang="en-US" sz="2000" b="1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 diversification in firms’ affiliate portfolios.</a:t>
            </a:r>
            <a:endParaRPr sz="2000" b="1" i="1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4230254" y="182730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and Hypotheses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1161910" y="862083"/>
            <a:ext cx="10101261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 or price considerations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involved in obtaining an option: </a:t>
            </a:r>
            <a:r>
              <a:rPr lang="en-US" sz="20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partial shutdowns and startups, changing logistics and labor contracts, and commitment of managerial time and attention.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ease of relocating production across affiliates 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related to firms’ product diversification (similarity in specific assets, machinery, and facilities)</a:t>
            </a:r>
            <a:endParaRPr/>
          </a:p>
        </p:txBody>
      </p:sp>
      <p:sp>
        <p:nvSpPr>
          <p:cNvPr id="130" name="Google Shape;130;p5"/>
          <p:cNvSpPr txBox="1"/>
          <p:nvPr/>
        </p:nvSpPr>
        <p:spPr>
          <a:xfrm>
            <a:off x="1264023" y="5400401"/>
            <a:ext cx="10569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Hypothesis (H4) Multinational firms are more likely to enter a new host country, </a:t>
            </a:r>
            <a:r>
              <a:rPr lang="en-US" sz="2000" b="1" i="1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higher the labor cost volatility </a:t>
            </a:r>
            <a:r>
              <a:rPr lang="en-US" sz="2000" b="0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that host country; the marginal effect of labor cost volatility declines at higher levels of volatility.</a:t>
            </a:r>
            <a:endParaRPr sz="20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1161910" y="3644625"/>
            <a:ext cx="10295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en-US" sz="20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Switching opportunities consideration</a:t>
            </a:r>
            <a:r>
              <a:rPr lang="en-US" sz="20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opportunity to switch may not increase if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focal country's labor cost exhibits little fluctuation such that major changes in relative labor costs are unlikely to occur.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20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ecreasing marginal effect</a:t>
            </a:r>
            <a:r>
              <a:rPr lang="en-US" sz="20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When labor cost volatility in a focal country is already high, the additional volatility will provide fewer additional switching opportunities.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6a45af1dfa_0_0"/>
          <p:cNvSpPr/>
          <p:nvPr/>
        </p:nvSpPr>
        <p:spPr>
          <a:xfrm>
            <a:off x="2211500" y="2228150"/>
            <a:ext cx="2836500" cy="92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Flexibility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g26a45af1dfa_0_0"/>
          <p:cNvSpPr/>
          <p:nvPr/>
        </p:nvSpPr>
        <p:spPr>
          <a:xfrm>
            <a:off x="7327875" y="2228150"/>
            <a:ext cx="2836500" cy="92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Likelihood of entry to new host country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8" name="Google Shape;138;g26a45af1dfa_0_0"/>
          <p:cNvCxnSpPr>
            <a:stCxn id="136" idx="3"/>
            <a:endCxn id="137" idx="1"/>
          </p:cNvCxnSpPr>
          <p:nvPr/>
        </p:nvCxnSpPr>
        <p:spPr>
          <a:xfrm>
            <a:off x="5048000" y="2689850"/>
            <a:ext cx="2280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9" name="Google Shape;139;g26a45af1dfa_0_0"/>
          <p:cNvSpPr txBox="1"/>
          <p:nvPr/>
        </p:nvSpPr>
        <p:spPr>
          <a:xfrm>
            <a:off x="5227263" y="2148138"/>
            <a:ext cx="5118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+</a:t>
            </a:r>
            <a:endParaRPr sz="4000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0" name="Google Shape;140;g26a45af1dfa_0_0"/>
          <p:cNvSpPr txBox="1"/>
          <p:nvPr/>
        </p:nvSpPr>
        <p:spPr>
          <a:xfrm>
            <a:off x="1618850" y="2511025"/>
            <a:ext cx="6462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H1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g26a45af1dfa_0_0"/>
          <p:cNvSpPr/>
          <p:nvPr/>
        </p:nvSpPr>
        <p:spPr>
          <a:xfrm>
            <a:off x="4601325" y="3222363"/>
            <a:ext cx="3200100" cy="92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 increase in labor cost level dispersion among the countries in the affiliate portfolio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2" name="Google Shape;142;g26a45af1dfa_0_0"/>
          <p:cNvCxnSpPr>
            <a:stCxn id="141" idx="0"/>
          </p:cNvCxnSpPr>
          <p:nvPr/>
        </p:nvCxnSpPr>
        <p:spPr>
          <a:xfrm rot="10800000">
            <a:off x="6201375" y="2766663"/>
            <a:ext cx="0" cy="45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3" name="Google Shape;143;g26a45af1dfa_0_0"/>
          <p:cNvSpPr txBox="1"/>
          <p:nvPr/>
        </p:nvSpPr>
        <p:spPr>
          <a:xfrm>
            <a:off x="6201388" y="2532363"/>
            <a:ext cx="5118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-</a:t>
            </a:r>
            <a:endParaRPr sz="4000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4" name="Google Shape;144;g26a45af1dfa_0_0"/>
          <p:cNvSpPr txBox="1"/>
          <p:nvPr/>
        </p:nvSpPr>
        <p:spPr>
          <a:xfrm>
            <a:off x="6441513" y="2731863"/>
            <a:ext cx="6462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H2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g26a45af1dfa_0_0"/>
          <p:cNvSpPr/>
          <p:nvPr/>
        </p:nvSpPr>
        <p:spPr>
          <a:xfrm>
            <a:off x="4601325" y="1144438"/>
            <a:ext cx="3200100" cy="92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product diversification in firm’s affiliate portfolios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6" name="Google Shape;146;g26a45af1dfa_0_0"/>
          <p:cNvCxnSpPr>
            <a:stCxn id="145" idx="2"/>
          </p:cNvCxnSpPr>
          <p:nvPr/>
        </p:nvCxnSpPr>
        <p:spPr>
          <a:xfrm>
            <a:off x="6201375" y="2067838"/>
            <a:ext cx="13500" cy="537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7" name="Google Shape;147;g26a45af1dfa_0_0"/>
          <p:cNvSpPr txBox="1"/>
          <p:nvPr/>
        </p:nvSpPr>
        <p:spPr>
          <a:xfrm>
            <a:off x="6201363" y="1918550"/>
            <a:ext cx="5118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-</a:t>
            </a:r>
            <a:endParaRPr sz="4000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8" name="Google Shape;148;g26a45af1dfa_0_0"/>
          <p:cNvSpPr txBox="1"/>
          <p:nvPr/>
        </p:nvSpPr>
        <p:spPr>
          <a:xfrm>
            <a:off x="6445913" y="2151650"/>
            <a:ext cx="6462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H3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g26a45af1dfa_0_0"/>
          <p:cNvSpPr/>
          <p:nvPr/>
        </p:nvSpPr>
        <p:spPr>
          <a:xfrm>
            <a:off x="2162225" y="4566400"/>
            <a:ext cx="2836500" cy="92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the labor cost volatility in host country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g26a45af1dfa_0_0"/>
          <p:cNvSpPr/>
          <p:nvPr/>
        </p:nvSpPr>
        <p:spPr>
          <a:xfrm>
            <a:off x="7278600" y="4566400"/>
            <a:ext cx="2836500" cy="92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Likelihood of entry to new host country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1" name="Google Shape;151;g26a45af1dfa_0_0"/>
          <p:cNvCxnSpPr>
            <a:stCxn id="149" idx="3"/>
            <a:endCxn id="150" idx="1"/>
          </p:cNvCxnSpPr>
          <p:nvPr/>
        </p:nvCxnSpPr>
        <p:spPr>
          <a:xfrm>
            <a:off x="4998725" y="5028100"/>
            <a:ext cx="2280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2" name="Google Shape;152;g26a45af1dfa_0_0"/>
          <p:cNvSpPr txBox="1"/>
          <p:nvPr/>
        </p:nvSpPr>
        <p:spPr>
          <a:xfrm>
            <a:off x="5177988" y="4486388"/>
            <a:ext cx="5118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+</a:t>
            </a:r>
            <a:endParaRPr sz="4000">
              <a:solidFill>
                <a:schemeClr val="dk2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3" name="Google Shape;153;g26a45af1dfa_0_0"/>
          <p:cNvSpPr txBox="1"/>
          <p:nvPr/>
        </p:nvSpPr>
        <p:spPr>
          <a:xfrm>
            <a:off x="1569575" y="4849275"/>
            <a:ext cx="6462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H4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g26a45af1dfa_0_0"/>
          <p:cNvSpPr txBox="1"/>
          <p:nvPr/>
        </p:nvSpPr>
        <p:spPr>
          <a:xfrm>
            <a:off x="4998726" y="4438875"/>
            <a:ext cx="3288000" cy="2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*marginal effect declines</a:t>
            </a:r>
            <a:endParaRPr sz="1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g26a45af1dfa_0_0"/>
          <p:cNvSpPr txBox="1"/>
          <p:nvPr/>
        </p:nvSpPr>
        <p:spPr>
          <a:xfrm>
            <a:off x="4230254" y="182730"/>
            <a:ext cx="609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 of</a:t>
            </a:r>
            <a:r>
              <a:rPr lang="en-US" sz="24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Hypotheses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/>
          <p:nvPr/>
        </p:nvSpPr>
        <p:spPr>
          <a:xfrm>
            <a:off x="3279967" y="249801"/>
            <a:ext cx="609515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and Method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966182" y="1184333"/>
            <a:ext cx="11673756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 and measures: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entry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binary variable, which takes the value one when the firm enters a country, and zero otherwise.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 costs </a:t>
            </a:r>
            <a:r>
              <a:rPr lang="en-US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correlation </a:t>
            </a:r>
            <a:r>
              <a:rPr lang="en-US" sz="1800" b="1" i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</a:t>
            </a:r>
            <a:r>
              <a:rPr lang="en-US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Flexibility increase):</a:t>
            </a:r>
            <a:endParaRPr sz="18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62" name="Google Shape;16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3288" y="3058992"/>
            <a:ext cx="3355942" cy="762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3701" y="3077509"/>
            <a:ext cx="5053845" cy="76301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967647" y="3934967"/>
            <a:ext cx="10719798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relatedness-weighted </a:t>
            </a:r>
            <a:r>
              <a:rPr lang="en-US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1800" b="1" i="1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iversification:  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(1—relatedness) * the number of industries in the portfolio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hree salient resource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 for relatedness: capital intensity (total capital/employees), material intensity (material costs/ sales), and R&amp;D intensity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 country labor cost volatility: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standard deviation of labor cost over a five-year period (from t−4 to t) for the focal country</a:t>
            </a:r>
            <a:endParaRPr/>
          </a:p>
        </p:txBody>
      </p:sp>
      <p:sp>
        <p:nvSpPr>
          <p:cNvPr id="165" name="Google Shape;165;p6"/>
          <p:cNvSpPr txBox="1"/>
          <p:nvPr/>
        </p:nvSpPr>
        <p:spPr>
          <a:xfrm>
            <a:off x="966182" y="846887"/>
            <a:ext cx="110133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Sample firms</a:t>
            </a: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Japanese publicly listed multinational firms in manufacturing industries during 1989–2006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6803060" y="1765000"/>
            <a:ext cx="509310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 cost level dispersion </a:t>
            </a:r>
            <a:r>
              <a:rPr lang="en-US" sz="1800" b="1" i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</a:t>
            </a:r>
            <a:r>
              <a:rPr lang="en-US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increase in the dispersion of labor cost levels in the firm's portfolio of affiliates due to the addition of a new host country to the portfolio</a:t>
            </a:r>
            <a:endParaRPr sz="18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6"/>
          <p:cNvSpPr txBox="1"/>
          <p:nvPr/>
        </p:nvSpPr>
        <p:spPr>
          <a:xfrm>
            <a:off x="966183" y="5506739"/>
            <a:ext cx="11013381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Variables: </a:t>
            </a:r>
            <a:r>
              <a:rPr lang="en-US" sz="16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correlation reduction; Demand volatility reduction;</a:t>
            </a:r>
            <a:r>
              <a:rPr lang="en-US" sz="16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Political risk; The level of 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16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abor cost in the host country; Labor cost growth in the host country; the logarithm of GDP; GDP growth; the number of existing Japanese manufacturing affiliates in the country; the number of existing affiliates in the same industry; Host country demand uncertainty; Prior affiliate investment; the interaction between prior affiliate investment and flexibility increase; Firm size; Tobin’s q; Export ratio; International manufacturing experience; Sales affiliate; Multinationality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a full set of host country, industry, and year fixed effects</a:t>
            </a:r>
            <a:endParaRPr/>
          </a:p>
        </p:txBody>
      </p:sp>
      <p:sp>
        <p:nvSpPr>
          <p:cNvPr id="168" name="Google Shape;168;p6"/>
          <p:cNvSpPr txBox="1"/>
          <p:nvPr/>
        </p:nvSpPr>
        <p:spPr>
          <a:xfrm>
            <a:off x="1262221" y="2041999"/>
            <a:ext cx="550850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reduction in labor cost correlation in the foreign affiliate portfolio due to the addition of a potential host country to the portfolio</a:t>
            </a: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229" y="575920"/>
            <a:ext cx="10388982" cy="600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7"/>
          <p:cNvSpPr txBox="1"/>
          <p:nvPr/>
        </p:nvSpPr>
        <p:spPr>
          <a:xfrm>
            <a:off x="2743200" y="88138"/>
            <a:ext cx="6096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</p:txBody>
      </p:sp>
      <p:sp>
        <p:nvSpPr>
          <p:cNvPr id="175" name="Google Shape;175;p7"/>
          <p:cNvSpPr/>
          <p:nvPr/>
        </p:nvSpPr>
        <p:spPr>
          <a:xfrm>
            <a:off x="5988424" y="1362634"/>
            <a:ext cx="5450541" cy="4231341"/>
          </a:xfrm>
          <a:prstGeom prst="rect">
            <a:avLst/>
          </a:prstGeom>
          <a:noFill/>
          <a:ln w="34925" cap="flat" cmpd="sng">
            <a:solidFill>
              <a:srgbClr val="D13A5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76" name="Google Shape;176;p7"/>
          <p:cNvSpPr txBox="1"/>
          <p:nvPr/>
        </p:nvSpPr>
        <p:spPr>
          <a:xfrm>
            <a:off x="3114964" y="4563035"/>
            <a:ext cx="199491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Corroborated with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traditional risk diversification theories</a:t>
            </a:r>
            <a:endParaRPr sz="1800">
              <a:solidFill>
                <a:srgbClr val="0000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77" name="Google Shape;177;p7"/>
          <p:cNvSpPr txBox="1"/>
          <p:nvPr/>
        </p:nvSpPr>
        <p:spPr>
          <a:xfrm>
            <a:off x="8642247" y="2190749"/>
            <a:ext cx="199491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Corroborated with H1 ~H4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/>
          <p:nvPr/>
        </p:nvSpPr>
        <p:spPr>
          <a:xfrm>
            <a:off x="3279967" y="249801"/>
            <a:ext cx="609515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</a:t>
            </a:r>
            <a:endParaRPr/>
          </a:p>
        </p:txBody>
      </p:sp>
      <p:sp>
        <p:nvSpPr>
          <p:cNvPr id="183" name="Google Shape;183;p8"/>
          <p:cNvSpPr txBox="1"/>
          <p:nvPr/>
        </p:nvSpPr>
        <p:spPr>
          <a:xfrm>
            <a:off x="1828800" y="1115671"/>
            <a:ext cx="9601200" cy="5062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2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 </a:t>
            </a:r>
            <a:r>
              <a:rPr lang="en-US" sz="2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options theory and </a:t>
            </a:r>
            <a:r>
              <a:rPr lang="en-US" sz="2200" b="0" i="0" u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 risk diversification </a:t>
            </a:r>
            <a:r>
              <a:rPr lang="en-US" sz="2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important roles to play in explaining firms' foreign entry decision from flexibility (either operational and demand) </a:t>
            </a:r>
            <a:endParaRPr/>
          </a:p>
          <a:p>
            <a:pPr marL="34290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Contributions:</a:t>
            </a:r>
            <a:endParaRPr/>
          </a:p>
          <a:p>
            <a:pPr marL="34290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Contributes to the real options literature by identifying several important moderating factors of the influence of flexibility (switching options) considerations on firms’ market entry decisions.</a:t>
            </a:r>
            <a:endParaRPr/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Adds to the literature adopting a portfolio approach to examine international market entry and exit by taking into account that new affiliates can be complementary or redundant in the firm's affiliate portfolio.</a:t>
            </a:r>
            <a:endParaRPr/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Contributes to literature on multinationality and performance by adding  </a:t>
            </a:r>
            <a:r>
              <a:rPr lang="en-US" sz="2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portfolio-level switching options 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1369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Libre Franklin</vt:lpstr>
      <vt:lpstr>Arial</vt:lpstr>
      <vt:lpstr>Times New Roman</vt:lpstr>
      <vt:lpstr>Crop</vt:lpstr>
      <vt:lpstr>Portfolio configuration and foreign entry decisions: A juxtaposition of real options and risk diversification theories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configuration and foreign entry decisions: A juxtaposition of real options and risk diversification theories</dc:title>
  <dc:creator>Wang, Xin</dc:creator>
  <cp:lastModifiedBy>Joe Mahoney</cp:lastModifiedBy>
  <cp:revision>1</cp:revision>
  <dcterms:created xsi:type="dcterms:W3CDTF">2022-02-27T23:30:58Z</dcterms:created>
  <dcterms:modified xsi:type="dcterms:W3CDTF">2024-02-28T02:29:50Z</dcterms:modified>
</cp:coreProperties>
</file>